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216" y="-2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97699256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Bertha Stallworth, age 21,  inspects the end of a 40 mm artillery cartridge case at Frankford Arsenal, Philadelphia. National Archives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"U.S. Army nurses, newly arrived, line the rail of their vessel as it pulls into port of Greenock, Scotland, in European Theater of Operations. They wait to disembark as the gangplank is lowered to the dock." August 15, 1944. Meyer. 111-SC-192605-S.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"Auxiliaries Ruth Wade and Lucille Mayo (left to right) further demonstrate their ability to service trucks as taught them during the processing period at Fort Des Moines and put into practice at Fort Huachuca, Arizona." December 8, 1942. Oster. 111-SC-162466.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"V" home campaign, Washington, DC. October 1942. 171-OCD-140.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"Under the direction of Cecil M. Coles, NYA foreman, Miss Juanita E. Gray learns to operate a lathe machine at the Washington, DC, NYA War Production and Training Center. This former domestic worker is one of hundreds of Negro women trained at this center." N.d. Roger Smith. 208-NP-2QQQQ-1.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Charity Adams, First Officer in the Women's Army Auxiliary Corps (WAAC), Digital ID 1260343, NYPL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 Welders Alivia Scott, Hattie Carpenter, and Flossie Burtos await an opportunity to weld their first piece of steel on the ship [SS George Washington Carver]." Kaiser Shipyards, Richmond, CA. Ca. 1943. E.F. Joseph. 208-NP-1HHH-5.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308610"/>
            <a:ext cx="8170254" cy="452628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842962"/>
            <a:ext cx="7342188" cy="1443038"/>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2571750"/>
            <a:ext cx="7342188" cy="131445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4592171"/>
            <a:ext cx="2133600" cy="194488"/>
          </a:xfrm>
        </p:spPr>
        <p:txBody>
          <a:bodyPr/>
          <a:lstStyle/>
          <a:p>
            <a:fld id="{6CEE43E8-4964-DF47-B0E0-15A689FC4D02}" type="datetimeFigureOut">
              <a:rPr lang="en-US" smtClean="0"/>
              <a:t>1/30/14</a:t>
            </a:fld>
            <a:endParaRPr lang="en-US"/>
          </a:p>
        </p:txBody>
      </p:sp>
      <p:sp>
        <p:nvSpPr>
          <p:cNvPr id="5" name="Footer Placeholder 4"/>
          <p:cNvSpPr>
            <a:spLocks noGrp="1"/>
          </p:cNvSpPr>
          <p:nvPr>
            <p:ph type="ftr" sz="quarter" idx="11"/>
          </p:nvPr>
        </p:nvSpPr>
        <p:spPr>
          <a:xfrm>
            <a:off x="5638800" y="4592170"/>
            <a:ext cx="2895600" cy="193358"/>
          </a:xfrm>
        </p:spPr>
        <p:txBody>
          <a:bodyPr/>
          <a:lstStyle/>
          <a:p>
            <a:endParaRPr lang="en-US"/>
          </a:p>
        </p:txBody>
      </p:sp>
      <p:sp>
        <p:nvSpPr>
          <p:cNvPr id="6" name="Slide Number Placeholder 5"/>
          <p:cNvSpPr>
            <a:spLocks noGrp="1"/>
          </p:cNvSpPr>
          <p:nvPr>
            <p:ph type="sldNum" sz="quarter" idx="12"/>
          </p:nvPr>
        </p:nvSpPr>
        <p:spPr>
          <a:xfrm>
            <a:off x="4191000" y="4592171"/>
            <a:ext cx="762000" cy="203597"/>
          </a:xfrm>
        </p:spPr>
        <p:txBody>
          <a:bodyPr/>
          <a:lstStyle/>
          <a:p>
            <a:fld id="{01744F30-1979-EE4A-8746-EA833DC3C1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30274"/>
            <a:ext cx="8778240" cy="488295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1270747"/>
            <a:ext cx="3008313" cy="6858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457201"/>
            <a:ext cx="4114800" cy="4099322"/>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6" y="2004242"/>
            <a:ext cx="3008313" cy="255228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
        <p:nvSpPr>
          <p:cNvPr id="17" name="Picture Placeholder 16"/>
          <p:cNvSpPr>
            <a:spLocks noGrp="1"/>
          </p:cNvSpPr>
          <p:nvPr>
            <p:ph type="pic" sz="quarter" idx="13"/>
          </p:nvPr>
        </p:nvSpPr>
        <p:spPr>
          <a:xfrm>
            <a:off x="352893" y="232592"/>
            <a:ext cx="3398837" cy="903684"/>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30274"/>
            <a:ext cx="8778240" cy="488295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268730"/>
            <a:ext cx="3008376" cy="6858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459581"/>
            <a:ext cx="4114800" cy="410108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002536"/>
            <a:ext cx="3008376" cy="2551176"/>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3215865"/>
            <a:ext cx="8021977" cy="687145"/>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248770"/>
            <a:ext cx="8421624" cy="283733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953436"/>
            <a:ext cx="8021977" cy="759758"/>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30274"/>
            <a:ext cx="8778240" cy="488295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EE43E8-4964-DF47-B0E0-15A689FC4D02}"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400" y="457201"/>
            <a:ext cx="1416423" cy="4137422"/>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3" y="457201"/>
            <a:ext cx="6279777" cy="413742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EE43E8-4964-DF47-B0E0-15A689FC4D02}"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139527"/>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1"/>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EE43E8-4964-DF47-B0E0-15A689FC4D02}"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308610"/>
            <a:ext cx="8170254" cy="452628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2581836"/>
            <a:ext cx="7345362" cy="1149724"/>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3771900"/>
            <a:ext cx="7345362" cy="74295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4592171"/>
            <a:ext cx="2133600" cy="194488"/>
          </a:xfrm>
        </p:spPr>
        <p:txBody>
          <a:bodyPr/>
          <a:lstStyle/>
          <a:p>
            <a:fld id="{6CEE43E8-4964-DF47-B0E0-15A689FC4D02}" type="datetimeFigureOut">
              <a:rPr lang="en-US" smtClean="0"/>
              <a:t>1/30/14</a:t>
            </a:fld>
            <a:endParaRPr lang="en-US"/>
          </a:p>
        </p:txBody>
      </p:sp>
      <p:sp>
        <p:nvSpPr>
          <p:cNvPr id="5" name="Footer Placeholder 4"/>
          <p:cNvSpPr>
            <a:spLocks noGrp="1"/>
          </p:cNvSpPr>
          <p:nvPr>
            <p:ph type="ftr" sz="quarter" idx="11"/>
          </p:nvPr>
        </p:nvSpPr>
        <p:spPr>
          <a:xfrm>
            <a:off x="5638800" y="4593301"/>
            <a:ext cx="2895600" cy="193358"/>
          </a:xfrm>
        </p:spPr>
        <p:txBody>
          <a:bodyPr/>
          <a:lstStyle/>
          <a:p>
            <a:endParaRPr lang="en-US"/>
          </a:p>
        </p:txBody>
      </p:sp>
      <p:sp>
        <p:nvSpPr>
          <p:cNvPr id="14" name="Picture Placeholder 13"/>
          <p:cNvSpPr>
            <a:spLocks noGrp="1"/>
          </p:cNvSpPr>
          <p:nvPr>
            <p:ph type="pic" sz="quarter" idx="12"/>
          </p:nvPr>
        </p:nvSpPr>
        <p:spPr>
          <a:xfrm>
            <a:off x="636493" y="400050"/>
            <a:ext cx="7836408" cy="2121694"/>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028700"/>
            <a:ext cx="7345362" cy="12573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2350925"/>
            <a:ext cx="7345362" cy="1125140"/>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E43E8-4964-DF47-B0E0-15A689FC4D02}"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30274"/>
            <a:ext cx="8778240" cy="488295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1610917"/>
            <a:ext cx="3566160" cy="294560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610917"/>
            <a:ext cx="3566160" cy="294560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EE43E8-4964-DF47-B0E0-15A689FC4D02}"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281743"/>
            <a:ext cx="3566160" cy="624377"/>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1943101"/>
            <a:ext cx="3566160" cy="26134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281743"/>
            <a:ext cx="3566160" cy="624377"/>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1943101"/>
            <a:ext cx="3566160" cy="26134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CEE43E8-4964-DF47-B0E0-15A689FC4D02}" type="datetimeFigureOut">
              <a:rPr lang="en-US" smtClean="0"/>
              <a:t>1/30/14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30274"/>
            <a:ext cx="8778240" cy="488295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EE43E8-4964-DF47-B0E0-15A689FC4D02}" type="datetimeFigureOut">
              <a:rPr lang="en-US" smtClean="0"/>
              <a:t>1/30/14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CEE43E8-4964-DF47-B0E0-15A689FC4D02}" type="datetimeFigureOut">
              <a:rPr lang="en-US" smtClean="0"/>
              <a:t>1/30/14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30274"/>
            <a:ext cx="8778240" cy="488295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877419"/>
            <a:ext cx="3008313" cy="6858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457201"/>
            <a:ext cx="4114800" cy="4099322"/>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6" y="1610916"/>
            <a:ext cx="3008313" cy="2446735"/>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183118"/>
            <a:ext cx="7345362" cy="1004888"/>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3" y="1600201"/>
            <a:ext cx="7345363" cy="2948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4778694"/>
            <a:ext cx="2133600" cy="194488"/>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6CEE43E8-4964-DF47-B0E0-15A689FC4D02}" type="datetimeFigureOut">
              <a:rPr lang="en-US" smtClean="0"/>
              <a:t>1/30/14</a:t>
            </a:fld>
            <a:endParaRPr lang="en-US"/>
          </a:p>
        </p:txBody>
      </p:sp>
      <p:sp>
        <p:nvSpPr>
          <p:cNvPr id="5" name="Footer Placeholder 4"/>
          <p:cNvSpPr>
            <a:spLocks noGrp="1"/>
          </p:cNvSpPr>
          <p:nvPr>
            <p:ph type="ftr" sz="quarter" idx="3"/>
          </p:nvPr>
        </p:nvSpPr>
        <p:spPr>
          <a:xfrm>
            <a:off x="5958840" y="4778693"/>
            <a:ext cx="2895600" cy="193358"/>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4767263"/>
            <a:ext cx="762000" cy="203597"/>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01744F30-1979-EE4A-8746-EA833DC3C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tubechop.com/watch/18073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Shape 34"/>
          <p:cNvPicPr preferRelativeResize="0"/>
          <p:nvPr/>
        </p:nvPicPr>
        <p:blipFill>
          <a:blip r:embed="rId3"/>
          <a:stretch>
            <a:fillRect/>
          </a:stretch>
        </p:blipFill>
        <p:spPr>
          <a:xfrm>
            <a:off x="2170952" y="250501"/>
            <a:ext cx="4625825" cy="4592399"/>
          </a:xfrm>
          <a:prstGeom prst="rect">
            <a:avLst/>
          </a:prstGeom>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prstGeom prst="rect">
            <a:avLst/>
          </a:prstGeom>
        </p:spPr>
        <p:txBody>
          <a:bodyPr lIns="91425" tIns="91425" rIns="91425" bIns="91425" anchor="b" anchorCtr="0">
            <a:noAutofit/>
          </a:bodyPr>
          <a:lstStyle/>
          <a:p>
            <a:pPr>
              <a:buNone/>
            </a:pPr>
            <a:r>
              <a:rPr lang="en" dirty="0"/>
              <a:t>Double Victory</a:t>
            </a:r>
          </a:p>
        </p:txBody>
      </p:sp>
      <p:sp>
        <p:nvSpPr>
          <p:cNvPr id="40" name="Shape 40"/>
          <p:cNvSpPr txBox="1">
            <a:spLocks noGrp="1"/>
          </p:cNvSpPr>
          <p:nvPr>
            <p:ph type="subTitle" idx="1"/>
          </p:nvPr>
        </p:nvSpPr>
        <p:spPr>
          <a:prstGeom prst="rect">
            <a:avLst/>
          </a:prstGeom>
        </p:spPr>
        <p:txBody>
          <a:bodyPr lIns="91425" tIns="91425" rIns="91425" bIns="91425" anchor="ctr" anchorCtr="0">
            <a:noAutofit/>
          </a:bodyPr>
          <a:lstStyle/>
          <a:p>
            <a:pPr>
              <a:buNone/>
            </a:pPr>
            <a:r>
              <a:rPr lang="en" sz="2400">
                <a:solidFill>
                  <a:srgbClr val="000000"/>
                </a:solidFill>
              </a:rPr>
              <a:t>In what ways did African-American women help achieve a “Double Victory” in World War II?</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Shape 45"/>
          <p:cNvPicPr preferRelativeResize="0"/>
          <p:nvPr/>
        </p:nvPicPr>
        <p:blipFill>
          <a:blip r:embed="rId3"/>
          <a:stretch>
            <a:fillRect/>
          </a:stretch>
        </p:blipFill>
        <p:spPr>
          <a:xfrm>
            <a:off x="517702" y="312275"/>
            <a:ext cx="8082623" cy="4630824"/>
          </a:xfrm>
          <a:prstGeom prst="rect">
            <a:avLst/>
          </a:prstGeom>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Shape 50"/>
          <p:cNvPicPr preferRelativeResize="0"/>
          <p:nvPr/>
        </p:nvPicPr>
        <p:blipFill>
          <a:blip r:embed="rId3"/>
          <a:stretch>
            <a:fillRect/>
          </a:stretch>
        </p:blipFill>
        <p:spPr>
          <a:xfrm>
            <a:off x="801577" y="281475"/>
            <a:ext cx="7698551" cy="4580550"/>
          </a:xfrm>
          <a:prstGeom prst="rect">
            <a:avLst/>
          </a:prstGeom>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p:cNvPicPr preferRelativeResize="0"/>
          <p:nvPr/>
        </p:nvPicPr>
        <p:blipFill>
          <a:blip r:embed="rId3"/>
          <a:stretch>
            <a:fillRect/>
          </a:stretch>
        </p:blipFill>
        <p:spPr>
          <a:xfrm>
            <a:off x="311152" y="161051"/>
            <a:ext cx="8521699" cy="4821399"/>
          </a:xfrm>
          <a:prstGeom prst="rect">
            <a:avLst/>
          </a:prstGeom>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stretch>
            <a:fillRect/>
          </a:stretch>
        </p:blipFill>
        <p:spPr>
          <a:xfrm>
            <a:off x="2989250" y="383213"/>
            <a:ext cx="3549700" cy="4377075"/>
          </a:xfrm>
          <a:prstGeom prst="rect">
            <a:avLst/>
          </a:prstGeom>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a:stretch>
            <a:fillRect/>
          </a:stretch>
        </p:blipFill>
        <p:spPr>
          <a:xfrm>
            <a:off x="2857750" y="569876"/>
            <a:ext cx="3554924" cy="4172825"/>
          </a:xfrm>
          <a:prstGeom prst="rect">
            <a:avLst/>
          </a:prstGeom>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p:cNvPicPr preferRelativeResize="0"/>
          <p:nvPr/>
        </p:nvPicPr>
        <p:blipFill>
          <a:blip r:embed="rId3"/>
          <a:stretch>
            <a:fillRect/>
          </a:stretch>
        </p:blipFill>
        <p:spPr>
          <a:xfrm>
            <a:off x="1988026" y="276037"/>
            <a:ext cx="5673339" cy="4576498"/>
          </a:xfrm>
          <a:prstGeom prst="rect">
            <a:avLst/>
          </a:prstGeom>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60190" y="183118"/>
            <a:ext cx="8246627" cy="1004888"/>
          </a:xfrm>
          <a:prstGeom prst="rect">
            <a:avLst/>
          </a:prstGeom>
        </p:spPr>
        <p:txBody>
          <a:bodyPr lIns="91425" tIns="91425" rIns="91425" bIns="91425" anchor="b" anchorCtr="0">
            <a:noAutofit/>
          </a:bodyPr>
          <a:lstStyle/>
          <a:p>
            <a:pPr>
              <a:buNone/>
            </a:pPr>
            <a:r>
              <a:rPr lang="en" sz="4000" b="1" dirty="0" smtClean="0"/>
              <a:t>Video</a:t>
            </a:r>
            <a:r>
              <a:rPr lang="en" sz="4000" b="1" dirty="0"/>
              <a:t>: African-Americans in WWII</a:t>
            </a:r>
          </a:p>
        </p:txBody>
      </p:sp>
      <p:sp>
        <p:nvSpPr>
          <p:cNvPr id="76" name="Shape 76"/>
          <p:cNvSpPr txBox="1">
            <a:spLocks noGrp="1"/>
          </p:cNvSpPr>
          <p:nvPr>
            <p:ph idx="1"/>
          </p:nvPr>
        </p:nvSpPr>
        <p:spPr>
          <a:prstGeom prst="rect">
            <a:avLst/>
          </a:prstGeom>
        </p:spPr>
        <p:txBody>
          <a:bodyPr lIns="91425" tIns="91425" rIns="91425" bIns="91425" anchor="t" anchorCtr="0">
            <a:noAutofit/>
          </a:bodyPr>
          <a:lstStyle/>
          <a:p>
            <a:pPr>
              <a:buNone/>
            </a:pPr>
            <a:r>
              <a:rPr lang="en" u="sng" dirty="0">
                <a:solidFill>
                  <a:srgbClr val="1155CC"/>
                </a:solidFill>
                <a:hlinkClick r:id="rId3"/>
              </a:rPr>
              <a:t>http://www.tubechop.com/watch/1807350</a:t>
            </a:r>
            <a:r>
              <a:rPr lang="en" dirty="0">
                <a:solidFill>
                  <a:srgbClr val="000000"/>
                </a:solidFill>
              </a:rPr>
              <a:t> </a:t>
            </a:r>
          </a:p>
        </p:txBody>
      </p:sp>
    </p:spTree>
  </p:cSld>
  <p:clrMapOvr>
    <a:masterClrMapping/>
  </p:clrMapOvr>
  <p:transition xmlns:p14="http://schemas.microsoft.com/office/powerpoint/2010/mai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0</TotalTime>
  <Words>295</Words>
  <Application>Microsoft Macintosh PowerPoint</Application>
  <PresentationFormat>On-screen Show (16:9)</PresentationFormat>
  <Paragraphs>11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Capital</vt:lpstr>
      <vt:lpstr>PowerPoint Presentation</vt:lpstr>
      <vt:lpstr>Double Victory</vt:lpstr>
      <vt:lpstr>PowerPoint Presentation</vt:lpstr>
      <vt:lpstr>PowerPoint Presentation</vt:lpstr>
      <vt:lpstr>PowerPoint Presentation</vt:lpstr>
      <vt:lpstr>PowerPoint Presentation</vt:lpstr>
      <vt:lpstr>PowerPoint Presentation</vt:lpstr>
      <vt:lpstr>PowerPoint Presentation</vt:lpstr>
      <vt:lpstr>Video: African-Americans in WWII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Stefanie Rosenberg Wager</cp:lastModifiedBy>
  <cp:revision>1</cp:revision>
  <dcterms:modified xsi:type="dcterms:W3CDTF">2014-01-31T04:23:50Z</dcterms:modified>
</cp:coreProperties>
</file>